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1"/>
  </p:notesMasterIdLst>
  <p:sldIdLst>
    <p:sldId id="256" r:id="rId2"/>
    <p:sldId id="257" r:id="rId3"/>
    <p:sldId id="265" r:id="rId4"/>
    <p:sldId id="258" r:id="rId5"/>
    <p:sldId id="260" r:id="rId6"/>
    <p:sldId id="261" r:id="rId7"/>
    <p:sldId id="263" r:id="rId8"/>
    <p:sldId id="264" r:id="rId9"/>
    <p:sldId id="262" r:id="rId10"/>
  </p:sldIdLst>
  <p:sldSz cx="12192000" cy="6858000"/>
  <p:notesSz cx="6858000" cy="9144000"/>
  <p:defaultTextStyle>
    <a:defPPr>
      <a:defRPr lang="en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756"/>
    <p:restoredTop sz="94719"/>
  </p:normalViewPr>
  <p:slideViewPr>
    <p:cSldViewPr snapToGrid="0">
      <p:cViewPr>
        <p:scale>
          <a:sx n="121" d="100"/>
          <a:sy n="121" d="100"/>
        </p:scale>
        <p:origin x="816" y="8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4.png>
</file>

<file path=ppt/media/image15.png>
</file>

<file path=ppt/media/image16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C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1F55CAF-16E7-C743-A104-5A07AEC8F24D}" type="datetimeFigureOut">
              <a:rPr lang="en-CN" smtClean="0"/>
              <a:t>2025/5/21</a:t>
            </a:fld>
            <a:endParaRPr lang="en-C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C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C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B3FD36-0692-754C-8A5B-1DC31A12967C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417092346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DB3FD36-0692-754C-8A5B-1DC31A12967C}" type="slidenum">
              <a:rPr lang="en-CN" smtClean="0"/>
              <a:t>6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411040023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1B0FA4-E03C-9970-7F06-EEB1A2BF67D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C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76BA2D6-06A0-BF60-2567-35B3FFA6C3E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B98989F-BCD2-9BFD-67FA-4CDF77CD83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AC059A-6AFE-3C45-8B24-AC957487D6C4}" type="datetimeFigureOut">
              <a:rPr lang="en-CN" smtClean="0"/>
              <a:t>2025/5/21</a:t>
            </a:fld>
            <a:endParaRPr lang="en-C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5A2966-A26B-048C-3FAE-1BFBFDC2CE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AC51547-EF72-93EE-AD00-560D63DD33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C22476-89DD-C543-912E-B01C6C385651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332510683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0DE05F-7605-E3D0-5FDE-3E38391E88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4C6AF60-7A8A-7D47-E59B-B14CBAD8249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E75E824-8BA2-C997-68D4-1CC0DC2EAF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AC059A-6AFE-3C45-8B24-AC957487D6C4}" type="datetimeFigureOut">
              <a:rPr lang="en-CN" smtClean="0"/>
              <a:t>2025/5/21</a:t>
            </a:fld>
            <a:endParaRPr lang="en-C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B178CC8-67C8-9216-9159-C7A6CF0F74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FB8B6E-92C6-7BB5-3089-A461706709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C22476-89DD-C543-912E-B01C6C385651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342962252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6E1ACBF-4F54-97A0-B72A-EF9E4EE450E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C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520C3B4-0DF3-A8FB-835A-081C9C43782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68F6D45-504C-A2C6-8AE2-5C780B0CB7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AC059A-6AFE-3C45-8B24-AC957487D6C4}" type="datetimeFigureOut">
              <a:rPr lang="en-CN" smtClean="0"/>
              <a:t>2025/5/21</a:t>
            </a:fld>
            <a:endParaRPr lang="en-C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1622AFD-DA6B-9168-8536-4F045D91A8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AF8D4C2-6D79-5E5D-37AE-85383151A8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C22476-89DD-C543-912E-B01C6C385651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30259141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E4639E-D8CC-116C-D1E0-8B6F59F5D8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99F1FD-2BF4-77F3-AA3E-F9C44D40C4D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CF2957-A70F-BAC4-6CAD-99CBD38056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AC059A-6AFE-3C45-8B24-AC957487D6C4}" type="datetimeFigureOut">
              <a:rPr lang="en-CN" smtClean="0"/>
              <a:t>2025/5/21</a:t>
            </a:fld>
            <a:endParaRPr lang="en-C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3ADE0E6-3C12-9969-5B9A-D82CC69371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4AFE02C-24E5-517E-9C2C-C1D24A02CF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C22476-89DD-C543-912E-B01C6C385651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273390589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825BE8-C5E4-4C41-2DC0-1C703E4FC6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C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7CE29D4-8917-8246-6559-4534265C107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23E889-0968-BD80-3FB0-1C44052268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AC059A-6AFE-3C45-8B24-AC957487D6C4}" type="datetimeFigureOut">
              <a:rPr lang="en-CN" smtClean="0"/>
              <a:t>2025/5/21</a:t>
            </a:fld>
            <a:endParaRPr lang="en-C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B5DC93D-CBFC-63F4-AE0D-2EA2A05BCB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671255E-8766-1A18-00EA-16FF8C62DC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C22476-89DD-C543-912E-B01C6C385651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20254950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7733C7-DC8C-9DD5-3FFA-58409898A2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A71A2B-3F54-15FB-6531-DD61394216A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98B621B-F272-A494-662B-73289FAF6EB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A43D6FC-0E9A-BFC9-07DC-E765EA3494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AC059A-6AFE-3C45-8B24-AC957487D6C4}" type="datetimeFigureOut">
              <a:rPr lang="en-CN" smtClean="0"/>
              <a:t>2025/5/21</a:t>
            </a:fld>
            <a:endParaRPr lang="en-C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8CD711D-13C6-522A-F658-9DF8C81E0D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5FE4E9A-B193-AB0B-88D2-E4FC413C01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C22476-89DD-C543-912E-B01C6C385651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5955689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A2FE63-E33B-C869-1DB4-1B432286C8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C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19CF938-9EE6-6103-AE71-E581C550B33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84C6DC9-9B8C-4685-91D3-6AF99E5AC7E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3DEBECD-E0D4-B339-CB74-99617691EDD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6325134-6183-35A5-7B77-03C93668988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482C252-B9B0-0230-FDC6-DDB7628F19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AC059A-6AFE-3C45-8B24-AC957487D6C4}" type="datetimeFigureOut">
              <a:rPr lang="en-CN" smtClean="0"/>
              <a:t>2025/5/21</a:t>
            </a:fld>
            <a:endParaRPr lang="en-C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0A01318-1E6F-80FE-3063-AC6071856D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DE0BEC8-7E00-519F-7311-23AF1D0087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C22476-89DD-C543-912E-B01C6C385651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5464458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885A52-8F6C-B621-EFCB-93EDE609A3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853F170-1016-EA20-8BE5-B14AD85AFB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AC059A-6AFE-3C45-8B24-AC957487D6C4}" type="datetimeFigureOut">
              <a:rPr lang="en-CN" smtClean="0"/>
              <a:t>2025/5/21</a:t>
            </a:fld>
            <a:endParaRPr lang="en-C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4ED1622-935F-E92D-28C3-CE9AF921A6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B788219-6DB2-4F0E-B889-314F8A56CA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C22476-89DD-C543-912E-B01C6C385651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56774108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5CAFA9E-2191-035F-88A7-8A498F62DA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AC059A-6AFE-3C45-8B24-AC957487D6C4}" type="datetimeFigureOut">
              <a:rPr lang="en-CN" smtClean="0"/>
              <a:t>2025/5/21</a:t>
            </a:fld>
            <a:endParaRPr lang="en-C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07F54CE-C743-FEC5-2D9F-73F65199DC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799A3C1-A246-C673-7FBC-68A9D1F860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C22476-89DD-C543-912E-B01C6C385651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10662221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55D8E1-A2AB-3ADC-9DAE-B1526800DC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E659B6-8882-30E4-B422-8FA43F8320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00A8C3F-48E9-CF96-C36F-B83BF02E35A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C4F69A0-5684-67AE-5406-F82BB8521A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AC059A-6AFE-3C45-8B24-AC957487D6C4}" type="datetimeFigureOut">
              <a:rPr lang="en-CN" smtClean="0"/>
              <a:t>2025/5/21</a:t>
            </a:fld>
            <a:endParaRPr lang="en-C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925A1FC-A561-B301-30D0-A8A7F124ED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D039199-C481-E642-ECBA-0ACBFE7FDB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C22476-89DD-C543-912E-B01C6C385651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392550182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D13D9A-278F-C1F5-37CD-AE2CB74178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3EAFB85-DBE9-F005-A3A4-02C4E5D04BF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C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EEA1A1B-F498-60E6-53C8-3085493064B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457737D-6F9F-1C52-BD45-67B558E953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AC059A-6AFE-3C45-8B24-AC957487D6C4}" type="datetimeFigureOut">
              <a:rPr lang="en-CN" smtClean="0"/>
              <a:t>2025/5/21</a:t>
            </a:fld>
            <a:endParaRPr lang="en-C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568E051-0457-79D0-529F-B49103621F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9495871-4014-88CB-28B3-C6C439B591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C22476-89DD-C543-912E-B01C6C385651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16399264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A17C31F-B579-036C-E7F8-95B8B48A94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C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C988785-E4F1-AE79-4DC0-B58A6020FB8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E5A3252-95BE-DF99-CAAF-FC0C56169F8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E9AC059A-6AFE-3C45-8B24-AC957487D6C4}" type="datetimeFigureOut">
              <a:rPr lang="en-CN" smtClean="0"/>
              <a:t>2025/5/21</a:t>
            </a:fld>
            <a:endParaRPr lang="en-C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44852F-99D3-4563-E903-C6D2969EEDE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C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73DFCE4-C7AB-10E1-5A98-BD6D81E808C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6C22476-89DD-C543-912E-B01C6C385651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23587959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em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hyperlink" Target="https://sepermetric.github.io/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github.com/sepermetric/seper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B5C7D1-6643-4F87-03A8-2EADCC12A07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93614" y="1404690"/>
            <a:ext cx="11806107" cy="2387600"/>
          </a:xfrm>
        </p:spPr>
        <p:txBody>
          <a:bodyPr>
            <a:normAutofit fontScale="90000"/>
          </a:bodyPr>
          <a:lstStyle/>
          <a:p>
            <a:r>
              <a:rPr lang="en-US" b="1" i="1" dirty="0">
                <a:solidFill>
                  <a:srgbClr val="40404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SePer</a:t>
            </a:r>
            <a:r>
              <a:rPr lang="en-US" b="1" dirty="0">
                <a:solidFill>
                  <a:srgbClr val="404040"/>
                </a:solidFill>
                <a:latin typeface="DeepSeek-CJK-patch"/>
              </a:rPr>
              <a:t>: Measure Retrieval Utility through Semantic Perplexity Reduction</a:t>
            </a:r>
            <a:endParaRPr lang="en-CN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1AC300F-850F-A4DC-9DBF-030217EAF83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5388893"/>
            <a:ext cx="9144000" cy="1062707"/>
          </a:xfrm>
        </p:spPr>
        <p:txBody>
          <a:bodyPr/>
          <a:lstStyle/>
          <a:p>
            <a:r>
              <a:rPr lang="en-CN" b="1" dirty="0"/>
              <a:t>Lu Dai</a:t>
            </a:r>
          </a:p>
          <a:p>
            <a:r>
              <a:rPr lang="en-CN" b="1" dirty="0"/>
              <a:t>2025.5.21</a:t>
            </a:r>
          </a:p>
        </p:txBody>
      </p:sp>
      <p:pic>
        <p:nvPicPr>
          <p:cNvPr id="4" name="Picture 4" descr="Jen-Tse (Jay) Huang">
            <a:extLst>
              <a:ext uri="{FF2B5EF4-FFF2-40B4-BE49-F238E27FC236}">
                <a16:creationId xmlns:a16="http://schemas.microsoft.com/office/drawing/2014/main" id="{BA3E3932-EBEB-DC07-A23E-36D001FE7BE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7003" y="239243"/>
            <a:ext cx="1742994" cy="7596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83293F48-81B9-C4CD-F568-F168B438039E}"/>
              </a:ext>
            </a:extLst>
          </p:cNvPr>
          <p:cNvSpPr txBox="1"/>
          <p:nvPr/>
        </p:nvSpPr>
        <p:spPr>
          <a:xfrm>
            <a:off x="2415086" y="365183"/>
            <a:ext cx="232432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N" sz="2800" b="1" dirty="0">
                <a:solidFill>
                  <a:srgbClr val="34414D"/>
                </a:solidFill>
                <a:latin typeface="Gill Sans" panose="020B0502020104020203" pitchFamily="34" charset="-79"/>
                <a:cs typeface="Gill Sans" panose="020B0502020104020203" pitchFamily="34" charset="-79"/>
              </a:rPr>
              <a:t>Spotlight</a:t>
            </a:r>
          </a:p>
        </p:txBody>
      </p:sp>
      <p:pic>
        <p:nvPicPr>
          <p:cNvPr id="7" name="Picture 8">
            <a:extLst>
              <a:ext uri="{FF2B5EF4-FFF2-40B4-BE49-F238E27FC236}">
                <a16:creationId xmlns:a16="http://schemas.microsoft.com/office/drawing/2014/main" id="{DE17F1ED-1375-95E1-47EA-C4D40BB3A25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62" t="17939" r="8906" b="21374"/>
          <a:stretch/>
        </p:blipFill>
        <p:spPr bwMode="auto">
          <a:xfrm>
            <a:off x="8982788" y="187159"/>
            <a:ext cx="1678736" cy="8015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67F1EF9B-E2E2-D1DD-BAC4-4E812195AAC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53280" y="406400"/>
            <a:ext cx="2355452" cy="449449"/>
          </a:xfrm>
          <a:prstGeom prst="rect">
            <a:avLst/>
          </a:prstGeom>
        </p:spPr>
      </p:pic>
      <p:pic>
        <p:nvPicPr>
          <p:cNvPr id="9" name="Picture 2" descr="red wordmark square">
            <a:extLst>
              <a:ext uri="{FF2B5EF4-FFF2-40B4-BE49-F238E27FC236}">
                <a16:creationId xmlns:a16="http://schemas.microsoft.com/office/drawing/2014/main" id="{2116316C-B7E2-F691-1365-0FB948FE942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35580" y="200130"/>
            <a:ext cx="789417" cy="7894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3533C2ED-27E0-B524-90DB-DAD8B942EAFA}"/>
              </a:ext>
            </a:extLst>
          </p:cNvPr>
          <p:cNvSpPr txBox="1"/>
          <p:nvPr/>
        </p:nvSpPr>
        <p:spPr>
          <a:xfrm>
            <a:off x="2517435" y="3892155"/>
            <a:ext cx="6984608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i="0" dirty="0">
                <a:solidFill>
                  <a:srgbClr val="404040"/>
                </a:solidFill>
                <a:effectLst/>
                <a:latin typeface="DeepSeek-CJK-patch"/>
              </a:rPr>
              <a:t>Lu Dai, </a:t>
            </a:r>
            <a:r>
              <a:rPr lang="en-US" i="0" dirty="0" err="1">
                <a:solidFill>
                  <a:srgbClr val="404040"/>
                </a:solidFill>
                <a:effectLst/>
                <a:latin typeface="DeepSeek-CJK-patch"/>
              </a:rPr>
              <a:t>Yijie</a:t>
            </a:r>
            <a:r>
              <a:rPr lang="en-US" i="0" dirty="0">
                <a:solidFill>
                  <a:srgbClr val="404040"/>
                </a:solidFill>
                <a:effectLst/>
                <a:latin typeface="DeepSeek-CJK-patch"/>
              </a:rPr>
              <a:t> Xu, </a:t>
            </a:r>
            <a:r>
              <a:rPr lang="en-US" i="0" dirty="0" err="1">
                <a:solidFill>
                  <a:srgbClr val="404040"/>
                </a:solidFill>
                <a:effectLst/>
                <a:latin typeface="DeepSeek-CJK-patch"/>
              </a:rPr>
              <a:t>Jinhui</a:t>
            </a:r>
            <a:r>
              <a:rPr lang="en-US" i="0" dirty="0">
                <a:solidFill>
                  <a:srgbClr val="404040"/>
                </a:solidFill>
                <a:effectLst/>
                <a:latin typeface="DeepSeek-CJK-patch"/>
              </a:rPr>
              <a:t> Ye, Hao Liu, Hui Xiong</a:t>
            </a:r>
            <a:r>
              <a:rPr lang="zh-CN" altLang="en-US" i="0" dirty="0">
                <a:solidFill>
                  <a:srgbClr val="404040"/>
                </a:solidFill>
                <a:effectLst/>
                <a:latin typeface="DeepSeek-CJK-patch"/>
              </a:rPr>
              <a:t>     </a:t>
            </a:r>
            <a:r>
              <a:rPr lang="en-US" i="0" dirty="0">
                <a:solidFill>
                  <a:srgbClr val="404040"/>
                </a:solidFill>
                <a:effectLst/>
                <a:latin typeface="DeepSeek-CJK-patch"/>
              </a:rPr>
              <a:t>HKUST(GZ), </a:t>
            </a:r>
            <a:r>
              <a:rPr lang="en-US" sz="2000" i="0" dirty="0">
                <a:solidFill>
                  <a:srgbClr val="404040"/>
                </a:solidFill>
                <a:effectLst/>
                <a:latin typeface="DeepSeek-CJK-patch"/>
              </a:rPr>
              <a:t>HKUST</a:t>
            </a:r>
            <a:r>
              <a:rPr lang="en-US" i="0" dirty="0">
                <a:solidFill>
                  <a:srgbClr val="404040"/>
                </a:solidFill>
                <a:effectLst/>
                <a:latin typeface="DeepSeek-CJK-patch"/>
              </a:rPr>
              <a:t>, </a:t>
            </a:r>
            <a:r>
              <a:rPr lang="en-US" sz="2000" i="0" dirty="0">
                <a:solidFill>
                  <a:srgbClr val="404040"/>
                </a:solidFill>
                <a:effectLst/>
                <a:latin typeface="DeepSeek-CJK-patch"/>
              </a:rPr>
              <a:t>CMU</a:t>
            </a:r>
            <a:endParaRPr lang="en-CN" dirty="0"/>
          </a:p>
        </p:txBody>
      </p:sp>
    </p:spTree>
    <p:extLst>
      <p:ext uri="{BB962C8B-B14F-4D97-AF65-F5344CB8AC3E}">
        <p14:creationId xmlns:p14="http://schemas.microsoft.com/office/powerpoint/2010/main" val="235922549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6D0F1A-DA5A-3742-F0C5-5E231B023C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N" b="1" dirty="0">
                <a:solidFill>
                  <a:srgbClr val="404040"/>
                </a:solidFill>
                <a:latin typeface="DeepSeek-CJK-patch"/>
              </a:rPr>
              <a:t>RESEARCH PROBLEM</a:t>
            </a:r>
            <a:endParaRPr lang="en-CN" dirty="0"/>
          </a:p>
        </p:txBody>
      </p:sp>
      <p:pic>
        <p:nvPicPr>
          <p:cNvPr id="5" name="Picture 4" descr="A screenshot of a computer&#10;&#10;AI-generated content may be incorrect.">
            <a:extLst>
              <a:ext uri="{FF2B5EF4-FFF2-40B4-BE49-F238E27FC236}">
                <a16:creationId xmlns:a16="http://schemas.microsoft.com/office/drawing/2014/main" id="{B668C0B0-EE96-E8B7-7744-3E3DFD266A75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64404"/>
          <a:stretch/>
        </p:blipFill>
        <p:spPr>
          <a:xfrm>
            <a:off x="1237197" y="3133770"/>
            <a:ext cx="7496271" cy="1613915"/>
          </a:xfrm>
          <a:prstGeom prst="rect">
            <a:avLst/>
          </a:prstGeom>
        </p:spPr>
      </p:pic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784FC818-2C8F-E836-7D1C-8FA4FDC04CE5}"/>
              </a:ext>
            </a:extLst>
          </p:cNvPr>
          <p:cNvSpPr/>
          <p:nvPr/>
        </p:nvSpPr>
        <p:spPr>
          <a:xfrm>
            <a:off x="2382327" y="5076095"/>
            <a:ext cx="2075394" cy="666191"/>
          </a:xfrm>
          <a:prstGeom prst="roundRect">
            <a:avLst/>
          </a:prstGeom>
          <a:solidFill>
            <a:schemeClr val="accent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N" sz="2400" b="1" dirty="0">
                <a:latin typeface="Apple Braille" pitchFamily="2" charset="0"/>
                <a:cs typeface="Times New Roman" panose="02020603050405020304" pitchFamily="18" charset="0"/>
              </a:rPr>
              <a:t>Question</a:t>
            </a: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12ACD9EC-6C29-DD3D-1A9D-E7D4F87B8F46}"/>
              </a:ext>
            </a:extLst>
          </p:cNvPr>
          <p:cNvSpPr/>
          <p:nvPr/>
        </p:nvSpPr>
        <p:spPr>
          <a:xfrm>
            <a:off x="4552425" y="5076095"/>
            <a:ext cx="3694855" cy="641739"/>
          </a:xfrm>
          <a:prstGeom prst="roundRect">
            <a:avLst/>
          </a:prstGeom>
          <a:solidFill>
            <a:schemeClr val="accent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N" sz="2400" b="1" dirty="0">
                <a:latin typeface="Apple Braille" pitchFamily="2" charset="0"/>
                <a:cs typeface="Times New Roman" panose="02020603050405020304" pitchFamily="18" charset="0"/>
              </a:rPr>
              <a:t>Retreival</a:t>
            </a:r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A2C49A61-5099-9014-6050-365CC2837706}"/>
              </a:ext>
            </a:extLst>
          </p:cNvPr>
          <p:cNvSpPr/>
          <p:nvPr/>
        </p:nvSpPr>
        <p:spPr>
          <a:xfrm>
            <a:off x="8348966" y="5051643"/>
            <a:ext cx="1986270" cy="666191"/>
          </a:xfrm>
          <a:prstGeom prst="roundRect">
            <a:avLst/>
          </a:prstGeom>
          <a:solidFill>
            <a:schemeClr val="accent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N" sz="2400" b="1" dirty="0">
                <a:latin typeface="Apple Braille" pitchFamily="2" charset="0"/>
                <a:cs typeface="Times New Roman" panose="02020603050405020304" pitchFamily="18" charset="0"/>
              </a:rPr>
              <a:t>Answer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5EE590E-1C9D-1010-712C-61A74CB5EA9A}"/>
              </a:ext>
            </a:extLst>
          </p:cNvPr>
          <p:cNvSpPr/>
          <p:nvPr/>
        </p:nvSpPr>
        <p:spPr>
          <a:xfrm>
            <a:off x="8779484" y="3542191"/>
            <a:ext cx="968327" cy="622983"/>
          </a:xfrm>
          <a:prstGeom prst="rect">
            <a:avLst/>
          </a:prstGeom>
          <a:solidFill>
            <a:schemeClr val="accent6">
              <a:alpha val="20205"/>
            </a:schemeClr>
          </a:solidFill>
          <a:ln w="12700">
            <a:solidFill>
              <a:schemeClr val="accent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N" dirty="0">
                <a:solidFill>
                  <a:schemeClr val="tx1"/>
                </a:solidFill>
                <a:latin typeface="Georgia" panose="02040502050405020303" pitchFamily="18" charset="0"/>
              </a:rPr>
              <a:t>Yes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BDBC6745-D2F8-F05B-422B-37BA984D1EDD}"/>
              </a:ext>
            </a:extLst>
          </p:cNvPr>
          <p:cNvCxnSpPr>
            <a:cxnSpLocks/>
            <a:stCxn id="7" idx="0"/>
          </p:cNvCxnSpPr>
          <p:nvPr/>
        </p:nvCxnSpPr>
        <p:spPr>
          <a:xfrm flipH="1" flipV="1">
            <a:off x="3420022" y="4625284"/>
            <a:ext cx="3" cy="450811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F87529DA-65B2-0651-8B8C-78642BF1631C}"/>
              </a:ext>
            </a:extLst>
          </p:cNvPr>
          <p:cNvCxnSpPr>
            <a:cxnSpLocks/>
          </p:cNvCxnSpPr>
          <p:nvPr/>
        </p:nvCxnSpPr>
        <p:spPr>
          <a:xfrm flipV="1">
            <a:off x="5304114" y="4720716"/>
            <a:ext cx="0" cy="35537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A0F756BA-C104-72CD-582F-6CCE411E6C4B}"/>
              </a:ext>
            </a:extLst>
          </p:cNvPr>
          <p:cNvCxnSpPr>
            <a:cxnSpLocks/>
          </p:cNvCxnSpPr>
          <p:nvPr/>
        </p:nvCxnSpPr>
        <p:spPr>
          <a:xfrm flipV="1">
            <a:off x="7073292" y="4720717"/>
            <a:ext cx="0" cy="355378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3AB8EEC5-267A-82D8-3CE8-4325131C1771}"/>
              </a:ext>
            </a:extLst>
          </p:cNvPr>
          <p:cNvCxnSpPr>
            <a:cxnSpLocks/>
          </p:cNvCxnSpPr>
          <p:nvPr/>
        </p:nvCxnSpPr>
        <p:spPr>
          <a:xfrm flipV="1">
            <a:off x="9290787" y="4632270"/>
            <a:ext cx="0" cy="44699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66821564-8EF7-73B2-B3FE-3903204B17C4}"/>
              </a:ext>
            </a:extLst>
          </p:cNvPr>
          <p:cNvSpPr txBox="1"/>
          <p:nvPr/>
        </p:nvSpPr>
        <p:spPr>
          <a:xfrm>
            <a:off x="931916" y="1855077"/>
            <a:ext cx="7608814" cy="76136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sz="2000" b="1" dirty="0">
                <a:solidFill>
                  <a:srgbClr val="C000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The Evaluation Puzzle:</a:t>
            </a:r>
          </a:p>
          <a:p>
            <a:pPr>
              <a:lnSpc>
                <a:spcPct val="120000"/>
              </a:lnSpc>
            </a:pPr>
            <a:r>
              <a:rPr lang="en-US" b="1" dirty="0">
                <a:solidFill>
                  <a:srgbClr val="40404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H</a:t>
            </a:r>
            <a:r>
              <a:rPr lang="en-CN" b="1" dirty="0">
                <a:solidFill>
                  <a:srgbClr val="40404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ow to evaluate modules in retrieval-augmented generation (RAG) ?</a:t>
            </a: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CEC489C5-2233-6221-0123-CA2C6E8078DC}"/>
              </a:ext>
            </a:extLst>
          </p:cNvPr>
          <p:cNvCxnSpPr>
            <a:cxnSpLocks/>
          </p:cNvCxnSpPr>
          <p:nvPr/>
        </p:nvCxnSpPr>
        <p:spPr>
          <a:xfrm>
            <a:off x="931916" y="1469330"/>
            <a:ext cx="10619724" cy="0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307458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F152B5D-8337-18AC-877F-84FD24B7A2F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6FDDF1-9605-0EF5-2772-5253BF5937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N" b="1" dirty="0">
                <a:solidFill>
                  <a:srgbClr val="404040"/>
                </a:solidFill>
                <a:latin typeface="DeepSeek-CJK-patch"/>
              </a:rPr>
              <a:t>RESEARCH PROBLEM</a:t>
            </a:r>
            <a:endParaRPr lang="en-CN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E3F3513-49D7-BC13-1338-1F04F7461C5B}"/>
              </a:ext>
            </a:extLst>
          </p:cNvPr>
          <p:cNvSpPr txBox="1"/>
          <p:nvPr/>
        </p:nvSpPr>
        <p:spPr>
          <a:xfrm>
            <a:off x="931916" y="1855077"/>
            <a:ext cx="7608814" cy="76136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sz="2000" b="1" dirty="0">
                <a:solidFill>
                  <a:srgbClr val="C000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The Evaluation Puzzle:</a:t>
            </a:r>
          </a:p>
          <a:p>
            <a:pPr>
              <a:lnSpc>
                <a:spcPct val="120000"/>
              </a:lnSpc>
            </a:pPr>
            <a:r>
              <a:rPr lang="en-US" b="1" dirty="0">
                <a:solidFill>
                  <a:srgbClr val="40404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H</a:t>
            </a:r>
            <a:r>
              <a:rPr lang="en-CN" b="1" dirty="0">
                <a:solidFill>
                  <a:srgbClr val="40404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ow to evaluate modules in retrieval-augmented generation (RAG) ?</a:t>
            </a: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0D7DB952-EAAF-0B5B-85B4-51CF933F7297}"/>
              </a:ext>
            </a:extLst>
          </p:cNvPr>
          <p:cNvCxnSpPr>
            <a:cxnSpLocks/>
          </p:cNvCxnSpPr>
          <p:nvPr/>
        </p:nvCxnSpPr>
        <p:spPr>
          <a:xfrm>
            <a:off x="931916" y="1469330"/>
            <a:ext cx="10619724" cy="0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3" name="Picture 2">
            <a:extLst>
              <a:ext uri="{FF2B5EF4-FFF2-40B4-BE49-F238E27FC236}">
                <a16:creationId xmlns:a16="http://schemas.microsoft.com/office/drawing/2014/main" id="{F6F70FF6-9AA1-E3E5-9F6F-3252D38F3A7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2771146"/>
            <a:ext cx="5583148" cy="3500372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73768DCC-6AB0-66A2-3A5B-6CF49CA3029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21348" y="3240326"/>
            <a:ext cx="5572000" cy="2562012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E7412F2-097A-E57D-3EC2-3E3CE567A951}"/>
              </a:ext>
            </a:extLst>
          </p:cNvPr>
          <p:cNvSpPr txBox="1"/>
          <p:nvPr/>
        </p:nvSpPr>
        <p:spPr>
          <a:xfrm>
            <a:off x="819610" y="6492875"/>
            <a:ext cx="783342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Retrieval-Augmented Generation for Large Language Models: A Survey. Gao et al. 2023.  </a:t>
            </a:r>
            <a:endParaRPr lang="en-CN" sz="1600" dirty="0"/>
          </a:p>
        </p:txBody>
      </p:sp>
    </p:spTree>
    <p:extLst>
      <p:ext uri="{BB962C8B-B14F-4D97-AF65-F5344CB8AC3E}">
        <p14:creationId xmlns:p14="http://schemas.microsoft.com/office/powerpoint/2010/main" val="89975119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40EB369-B454-55DA-114D-7AEF46B2535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B5035C-E4DA-4880-1DF6-4322676E87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N" b="1" dirty="0">
                <a:solidFill>
                  <a:srgbClr val="404040"/>
                </a:solidFill>
                <a:latin typeface="DeepSeek-CJK-patch"/>
              </a:rPr>
              <a:t>RESEARCH GAP</a:t>
            </a: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F445796A-C330-24D9-F260-AA75C6F94E85}"/>
              </a:ext>
            </a:extLst>
          </p:cNvPr>
          <p:cNvCxnSpPr>
            <a:cxnSpLocks/>
          </p:cNvCxnSpPr>
          <p:nvPr/>
        </p:nvCxnSpPr>
        <p:spPr>
          <a:xfrm>
            <a:off x="931916" y="1469330"/>
            <a:ext cx="10619724" cy="0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109AB222-1217-3A18-D12B-F51DFBB170D9}"/>
              </a:ext>
            </a:extLst>
          </p:cNvPr>
          <p:cNvSpPr txBox="1"/>
          <p:nvPr/>
        </p:nvSpPr>
        <p:spPr>
          <a:xfrm>
            <a:off x="976131" y="2800655"/>
            <a:ext cx="6609787" cy="30181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CN" sz="1600" b="1" dirty="0">
                <a:solidFill>
                  <a:srgbClr val="40404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Ambiguous criterion:</a:t>
            </a:r>
          </a:p>
          <a:p>
            <a:pPr indent="-285750">
              <a:lnSpc>
                <a:spcPct val="120000"/>
              </a:lnSpc>
              <a:buFont typeface="Wingdings" pitchFamily="2" charset="2"/>
              <a:buChar char="v"/>
            </a:pPr>
            <a:r>
              <a:rPr lang="en-CN" sz="1600" dirty="0">
                <a:solidFill>
                  <a:srgbClr val="40404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Lack of consistency/clarity of rubrics definition</a:t>
            </a:r>
          </a:p>
          <a:p>
            <a:pPr>
              <a:lnSpc>
                <a:spcPct val="120000"/>
              </a:lnSpc>
            </a:pPr>
            <a:endParaRPr lang="en-CN" sz="1600" dirty="0">
              <a:solidFill>
                <a:srgbClr val="404040"/>
              </a:solidFill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pPr>
              <a:lnSpc>
                <a:spcPct val="120000"/>
              </a:lnSpc>
            </a:pPr>
            <a:r>
              <a:rPr lang="en-CN" sz="1600" b="1" dirty="0">
                <a:solidFill>
                  <a:srgbClr val="40404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Low Sensitivity:</a:t>
            </a:r>
          </a:p>
          <a:p>
            <a:pPr indent="-285750">
              <a:lnSpc>
                <a:spcPct val="120000"/>
              </a:lnSpc>
              <a:buFont typeface="Wingdings" pitchFamily="2" charset="2"/>
              <a:buChar char="v"/>
            </a:pPr>
            <a:r>
              <a:rPr lang="en-CN" sz="1600" dirty="0">
                <a:solidFill>
                  <a:srgbClr val="40404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Cannot quantify individual helpfulness of </a:t>
            </a:r>
            <a:r>
              <a:rPr lang="en-US" sz="1600" dirty="0">
                <a:solidFill>
                  <a:srgbClr val="40404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intermediate</a:t>
            </a:r>
            <a:r>
              <a:rPr lang="en-CN" sz="1600" dirty="0">
                <a:solidFill>
                  <a:srgbClr val="40404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documents </a:t>
            </a:r>
          </a:p>
          <a:p>
            <a:pPr indent="-285750">
              <a:lnSpc>
                <a:spcPct val="120000"/>
              </a:lnSpc>
              <a:buFont typeface="Wingdings" pitchFamily="2" charset="2"/>
              <a:buChar char="v"/>
            </a:pPr>
            <a:r>
              <a:rPr lang="en-US" sz="1600" dirty="0">
                <a:solidFill>
                  <a:srgbClr val="40404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Cannot separate the effect of different module</a:t>
            </a:r>
          </a:p>
          <a:p>
            <a:pPr>
              <a:lnSpc>
                <a:spcPct val="120000"/>
              </a:lnSpc>
            </a:pPr>
            <a:endParaRPr lang="en-CN" sz="1600" dirty="0">
              <a:solidFill>
                <a:srgbClr val="404040"/>
              </a:solidFill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pPr>
              <a:lnSpc>
                <a:spcPct val="120000"/>
              </a:lnSpc>
            </a:pPr>
            <a:r>
              <a:rPr lang="en-CN" sz="1600" b="1" dirty="0">
                <a:solidFill>
                  <a:srgbClr val="40404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High Cost:</a:t>
            </a:r>
          </a:p>
          <a:p>
            <a:pPr indent="-285750">
              <a:lnSpc>
                <a:spcPct val="120000"/>
              </a:lnSpc>
              <a:buFont typeface="Wingdings" pitchFamily="2" charset="2"/>
              <a:buChar char="v"/>
            </a:pPr>
            <a:r>
              <a:rPr lang="en-US" altLang="zh-CN" sz="1600" dirty="0">
                <a:solidFill>
                  <a:srgbClr val="40404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Depends on commercial LLMs (GPT-4/Claude) or real human for</a:t>
            </a:r>
            <a:r>
              <a:rPr lang="zh-CN" altLang="en-US" sz="1600" dirty="0">
                <a:solidFill>
                  <a:srgbClr val="404040"/>
                </a:solidFill>
                <a:latin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altLang="zh-CN" sz="1600" dirty="0">
                <a:solidFill>
                  <a:srgbClr val="40404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reliable evaluation</a:t>
            </a:r>
            <a:endParaRPr lang="en-CN" sz="1600" dirty="0">
              <a:solidFill>
                <a:srgbClr val="404040"/>
              </a:solidFill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CD1B42F3-E4C1-ECCD-7CB7-3313AE9198F6}"/>
              </a:ext>
            </a:extLst>
          </p:cNvPr>
          <p:cNvSpPr txBox="1"/>
          <p:nvPr/>
        </p:nvSpPr>
        <p:spPr>
          <a:xfrm>
            <a:off x="931916" y="1833956"/>
            <a:ext cx="6098796" cy="3922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en-US" sz="1800" b="1" dirty="0">
                <a:solidFill>
                  <a:srgbClr val="C000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W</a:t>
            </a:r>
            <a:r>
              <a:rPr lang="en-CN" sz="1800" b="1" dirty="0">
                <a:solidFill>
                  <a:srgbClr val="C000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eakness </a:t>
            </a:r>
            <a:r>
              <a:rPr lang="en-CN" sz="1800" dirty="0">
                <a:solidFill>
                  <a:srgbClr val="40404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of current RAG </a:t>
            </a:r>
            <a:r>
              <a:rPr lang="en-US" sz="1800" dirty="0">
                <a:solidFill>
                  <a:srgbClr val="40404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evaluation</a:t>
            </a:r>
            <a:r>
              <a:rPr lang="zh-CN" altLang="en-US" dirty="0">
                <a:solidFill>
                  <a:srgbClr val="40404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altLang="zh-CN" dirty="0">
                <a:solidFill>
                  <a:srgbClr val="40404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methods</a:t>
            </a:r>
            <a:r>
              <a:rPr lang="en-US" sz="1800" dirty="0">
                <a:solidFill>
                  <a:srgbClr val="40404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:</a:t>
            </a:r>
            <a:endParaRPr lang="en-CN" sz="1800" dirty="0">
              <a:solidFill>
                <a:srgbClr val="404040"/>
              </a:solidFill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sp>
        <p:nvSpPr>
          <p:cNvPr id="18" name="Rounded Rectangle 17">
            <a:extLst>
              <a:ext uri="{FF2B5EF4-FFF2-40B4-BE49-F238E27FC236}">
                <a16:creationId xmlns:a16="http://schemas.microsoft.com/office/drawing/2014/main" id="{762B6289-75FF-99A3-0E28-4CEE8B39B816}"/>
              </a:ext>
            </a:extLst>
          </p:cNvPr>
          <p:cNvSpPr/>
          <p:nvPr/>
        </p:nvSpPr>
        <p:spPr>
          <a:xfrm>
            <a:off x="7964648" y="1690688"/>
            <a:ext cx="3586992" cy="5008057"/>
          </a:xfrm>
          <a:prstGeom prst="roundRect">
            <a:avLst/>
          </a:prstGeom>
          <a:solidFill>
            <a:schemeClr val="bg2">
              <a:lumMod val="75000"/>
              <a:alpha val="30405"/>
            </a:schemeClr>
          </a:solidFill>
          <a:ln>
            <a:solidFill>
              <a:schemeClr val="accent1">
                <a:shade val="15000"/>
                <a:alpha val="5016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D5592A23-7605-34B8-56A2-B44033B8409E}"/>
              </a:ext>
            </a:extLst>
          </p:cNvPr>
          <p:cNvSpPr txBox="1"/>
          <p:nvPr/>
        </p:nvSpPr>
        <p:spPr>
          <a:xfrm>
            <a:off x="8271346" y="1848778"/>
            <a:ext cx="2619465" cy="20542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en-US" sz="1800" b="1" dirty="0">
                <a:solidFill>
                  <a:srgbClr val="40404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Traditional Metric:</a:t>
            </a:r>
          </a:p>
          <a:p>
            <a:pPr>
              <a:lnSpc>
                <a:spcPct val="120000"/>
              </a:lnSpc>
            </a:pPr>
            <a:endParaRPr lang="en-US" b="1" dirty="0">
              <a:solidFill>
                <a:srgbClr val="404040"/>
              </a:solidFill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pPr>
              <a:lnSpc>
                <a:spcPct val="120000"/>
              </a:lnSpc>
            </a:pPr>
            <a:r>
              <a:rPr lang="en-US" dirty="0">
                <a:solidFill>
                  <a:srgbClr val="40404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Exact Match</a:t>
            </a:r>
          </a:p>
          <a:p>
            <a:pPr>
              <a:lnSpc>
                <a:spcPct val="120000"/>
              </a:lnSpc>
            </a:pPr>
            <a:r>
              <a:rPr lang="en-US" dirty="0">
                <a:solidFill>
                  <a:srgbClr val="40404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BLEU</a:t>
            </a:r>
          </a:p>
          <a:p>
            <a:pPr>
              <a:lnSpc>
                <a:spcPct val="120000"/>
              </a:lnSpc>
            </a:pPr>
            <a:r>
              <a:rPr lang="en-US" dirty="0">
                <a:solidFill>
                  <a:srgbClr val="40404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ROUGE</a:t>
            </a:r>
          </a:p>
          <a:p>
            <a:pPr>
              <a:lnSpc>
                <a:spcPct val="120000"/>
              </a:lnSpc>
            </a:pPr>
            <a:r>
              <a:rPr lang="en-US" dirty="0">
                <a:solidFill>
                  <a:srgbClr val="40404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…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FB393495-6DC6-789F-C83A-30DED7FDE3CA}"/>
              </a:ext>
            </a:extLst>
          </p:cNvPr>
          <p:cNvSpPr txBox="1"/>
          <p:nvPr/>
        </p:nvSpPr>
        <p:spPr>
          <a:xfrm>
            <a:off x="8271347" y="3902995"/>
            <a:ext cx="2619465" cy="23866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en-US" b="1" dirty="0">
                <a:solidFill>
                  <a:srgbClr val="40404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LLM-based Metric:</a:t>
            </a:r>
          </a:p>
          <a:p>
            <a:pPr>
              <a:lnSpc>
                <a:spcPct val="120000"/>
              </a:lnSpc>
            </a:pPr>
            <a:endParaRPr lang="en-US" dirty="0">
              <a:solidFill>
                <a:srgbClr val="404040"/>
              </a:solidFill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pPr>
              <a:lnSpc>
                <a:spcPct val="120000"/>
              </a:lnSpc>
            </a:pPr>
            <a:r>
              <a:rPr lang="en-US" dirty="0" err="1">
                <a:solidFill>
                  <a:srgbClr val="40404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BERTScore</a:t>
            </a:r>
            <a:r>
              <a:rPr lang="en-US" dirty="0">
                <a:solidFill>
                  <a:srgbClr val="40404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/ </a:t>
            </a:r>
            <a:r>
              <a:rPr lang="en-US" dirty="0" err="1">
                <a:solidFill>
                  <a:srgbClr val="40404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GPTScore</a:t>
            </a:r>
            <a:endParaRPr lang="en-US" dirty="0">
              <a:solidFill>
                <a:srgbClr val="404040"/>
              </a:solidFill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pPr>
              <a:lnSpc>
                <a:spcPct val="120000"/>
              </a:lnSpc>
            </a:pPr>
            <a:r>
              <a:rPr lang="en-US" dirty="0">
                <a:solidFill>
                  <a:srgbClr val="40404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G-Eval / RAGAS</a:t>
            </a:r>
          </a:p>
          <a:p>
            <a:pPr>
              <a:lnSpc>
                <a:spcPct val="120000"/>
              </a:lnSpc>
            </a:pPr>
            <a:r>
              <a:rPr lang="en-US" dirty="0">
                <a:solidFill>
                  <a:srgbClr val="40404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Auto-J/Prometheus</a:t>
            </a:r>
          </a:p>
          <a:p>
            <a:pPr>
              <a:lnSpc>
                <a:spcPct val="120000"/>
              </a:lnSpc>
            </a:pPr>
            <a:r>
              <a:rPr lang="en-US" dirty="0">
                <a:solidFill>
                  <a:srgbClr val="40404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LLM-Arena</a:t>
            </a:r>
          </a:p>
          <a:p>
            <a:pPr>
              <a:lnSpc>
                <a:spcPct val="120000"/>
              </a:lnSpc>
            </a:pPr>
            <a:r>
              <a:rPr lang="en-US" dirty="0">
                <a:solidFill>
                  <a:srgbClr val="40404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…</a:t>
            </a:r>
          </a:p>
        </p:txBody>
      </p:sp>
      <p:sp>
        <p:nvSpPr>
          <p:cNvPr id="21" name="Right Arrow 20">
            <a:extLst>
              <a:ext uri="{FF2B5EF4-FFF2-40B4-BE49-F238E27FC236}">
                <a16:creationId xmlns:a16="http://schemas.microsoft.com/office/drawing/2014/main" id="{0416D27E-0948-8F0C-8E04-8F5AEF44314F}"/>
              </a:ext>
            </a:extLst>
          </p:cNvPr>
          <p:cNvSpPr/>
          <p:nvPr/>
        </p:nvSpPr>
        <p:spPr>
          <a:xfrm>
            <a:off x="9758145" y="2980684"/>
            <a:ext cx="413272" cy="235127"/>
          </a:xfrm>
          <a:prstGeom prst="rightArrow">
            <a:avLst/>
          </a:prstGeom>
          <a:solidFill>
            <a:schemeClr val="accent1">
              <a:alpha val="58000"/>
            </a:schemeClr>
          </a:solidFill>
          <a:ln>
            <a:solidFill>
              <a:schemeClr val="accent1">
                <a:shade val="15000"/>
                <a:alpha val="79612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6E7CCB6C-EA7A-C164-C8CA-0CA31404C2B9}"/>
              </a:ext>
            </a:extLst>
          </p:cNvPr>
          <p:cNvSpPr txBox="1"/>
          <p:nvPr/>
        </p:nvSpPr>
        <p:spPr>
          <a:xfrm>
            <a:off x="10347783" y="2502382"/>
            <a:ext cx="1203857" cy="10570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en-US" dirty="0">
                <a:solidFill>
                  <a:srgbClr val="40404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MRR, NDCG,</a:t>
            </a:r>
          </a:p>
          <a:p>
            <a:pPr>
              <a:lnSpc>
                <a:spcPct val="120000"/>
              </a:lnSpc>
            </a:pPr>
            <a:r>
              <a:rPr lang="en-US" dirty="0" err="1">
                <a:solidFill>
                  <a:srgbClr val="40404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Recall@K</a:t>
            </a:r>
            <a:endParaRPr lang="en-US" dirty="0">
              <a:solidFill>
                <a:srgbClr val="404040"/>
              </a:solidFill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2903552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EB0F387-DA1D-679B-E695-DE2AAA63102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996F85-E4C5-3660-95A3-A81CFFE076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N" b="1" dirty="0">
                <a:solidFill>
                  <a:srgbClr val="404040"/>
                </a:solidFill>
                <a:latin typeface="DeepSeek-CJK-patch"/>
              </a:rPr>
              <a:t>SOLUTION </a:t>
            </a:r>
            <a:endParaRPr lang="en-CN" dirty="0"/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21234FC9-B3ED-BCF9-FC4E-109AC7FDD586}"/>
              </a:ext>
            </a:extLst>
          </p:cNvPr>
          <p:cNvCxnSpPr>
            <a:cxnSpLocks/>
          </p:cNvCxnSpPr>
          <p:nvPr/>
        </p:nvCxnSpPr>
        <p:spPr>
          <a:xfrm>
            <a:off x="931916" y="1469330"/>
            <a:ext cx="10619724" cy="0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3F47BEA9-B495-A222-8885-DCCD7553DC7C}"/>
              </a:ext>
            </a:extLst>
          </p:cNvPr>
          <p:cNvSpPr txBox="1"/>
          <p:nvPr/>
        </p:nvSpPr>
        <p:spPr>
          <a:xfrm>
            <a:off x="2021747" y="1350628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CN" dirty="0"/>
          </a:p>
        </p:txBody>
      </p:sp>
      <p:pic>
        <p:nvPicPr>
          <p:cNvPr id="7" name="Picture 6" descr="A screenshot of a computer&#10;&#10;AI-generated content may be incorrect.">
            <a:extLst>
              <a:ext uri="{FF2B5EF4-FFF2-40B4-BE49-F238E27FC236}">
                <a16:creationId xmlns:a16="http://schemas.microsoft.com/office/drawing/2014/main" id="{125CBEF6-A665-5970-263E-C0AD4E1B8088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319" t="34823" r="-319" b="-1258"/>
          <a:stretch/>
        </p:blipFill>
        <p:spPr>
          <a:xfrm>
            <a:off x="3386451" y="2823518"/>
            <a:ext cx="5710653" cy="2215053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297A22C3-3B8D-DAB8-ED59-74F155159791}"/>
              </a:ext>
            </a:extLst>
          </p:cNvPr>
          <p:cNvSpPr txBox="1"/>
          <p:nvPr/>
        </p:nvSpPr>
        <p:spPr>
          <a:xfrm>
            <a:off x="3389890" y="1806759"/>
            <a:ext cx="716425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40404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Quantify the utility of retrieval by the belief shift it brings to LLM </a:t>
            </a:r>
            <a:endParaRPr lang="en-CN" dirty="0"/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723E9267-0DC5-EC6B-C470-5A4949096EC3}"/>
              </a:ext>
            </a:extLst>
          </p:cNvPr>
          <p:cNvSpPr/>
          <p:nvPr/>
        </p:nvSpPr>
        <p:spPr>
          <a:xfrm>
            <a:off x="1512627" y="1834950"/>
            <a:ext cx="1031108" cy="455638"/>
          </a:xfrm>
          <a:prstGeom prst="roundRect">
            <a:avLst/>
          </a:prstGeom>
          <a:noFill/>
          <a:ln w="12700">
            <a:solidFill>
              <a:schemeClr val="accent2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N" b="1" dirty="0">
                <a:solidFill>
                  <a:schemeClr val="tx1"/>
                </a:solidFill>
                <a:latin typeface="Apple Braille" pitchFamily="2" charset="0"/>
                <a:cs typeface="Times New Roman" panose="02020603050405020304" pitchFamily="18" charset="0"/>
              </a:rPr>
              <a:t>Idea</a:t>
            </a:r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1036CB91-4A1F-5939-6A2B-FC00B683DC6C}"/>
              </a:ext>
            </a:extLst>
          </p:cNvPr>
          <p:cNvSpPr/>
          <p:nvPr/>
        </p:nvSpPr>
        <p:spPr>
          <a:xfrm>
            <a:off x="1256790" y="2953505"/>
            <a:ext cx="1542782" cy="455638"/>
          </a:xfrm>
          <a:prstGeom prst="roundRect">
            <a:avLst/>
          </a:prstGeom>
          <a:noFill/>
          <a:ln w="12700">
            <a:solidFill>
              <a:schemeClr val="accent2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N" b="1" dirty="0">
                <a:solidFill>
                  <a:schemeClr val="tx1"/>
                </a:solidFill>
                <a:latin typeface="Apple Braille" pitchFamily="2" charset="0"/>
                <a:cs typeface="Times New Roman" panose="02020603050405020304" pitchFamily="18" charset="0"/>
              </a:rPr>
              <a:t>Intuition</a:t>
            </a: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AB25B018-3AF1-6401-B9F6-85B0AA340EB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43033" y="5583236"/>
            <a:ext cx="4184133" cy="369331"/>
          </a:xfrm>
          <a:prstGeom prst="rect">
            <a:avLst/>
          </a:prstGeom>
        </p:spPr>
      </p:pic>
      <p:sp>
        <p:nvSpPr>
          <p:cNvPr id="21" name="Rounded Rectangle 20">
            <a:extLst>
              <a:ext uri="{FF2B5EF4-FFF2-40B4-BE49-F238E27FC236}">
                <a16:creationId xmlns:a16="http://schemas.microsoft.com/office/drawing/2014/main" id="{DCBEB0AF-8D34-E681-FDCA-E27E0CD166B2}"/>
              </a:ext>
            </a:extLst>
          </p:cNvPr>
          <p:cNvSpPr/>
          <p:nvPr/>
        </p:nvSpPr>
        <p:spPr>
          <a:xfrm>
            <a:off x="931916" y="5598625"/>
            <a:ext cx="2192531" cy="455638"/>
          </a:xfrm>
          <a:prstGeom prst="roundRect">
            <a:avLst/>
          </a:prstGeom>
          <a:noFill/>
          <a:ln w="12700">
            <a:solidFill>
              <a:schemeClr val="accent2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N" b="1" dirty="0">
                <a:solidFill>
                  <a:schemeClr val="tx1"/>
                </a:solidFill>
                <a:latin typeface="Apple Braille" pitchFamily="2" charset="0"/>
                <a:cs typeface="Times New Roman" panose="02020603050405020304" pitchFamily="18" charset="0"/>
              </a:rPr>
              <a:t>Formal Definition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4773C4FD-BC51-ED3F-CEB8-9A4C8549E9A6}"/>
              </a:ext>
            </a:extLst>
          </p:cNvPr>
          <p:cNvSpPr txBox="1"/>
          <p:nvPr/>
        </p:nvSpPr>
        <p:spPr>
          <a:xfrm>
            <a:off x="3389890" y="5598625"/>
            <a:ext cx="3623306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CN" sz="1600" dirty="0"/>
              <a:t>Retrieval utility U(M,D) is defined as: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1E362DEF-0D1D-E26E-FB65-D4B30562641A}"/>
              </a:ext>
            </a:extLst>
          </p:cNvPr>
          <p:cNvSpPr txBox="1"/>
          <p:nvPr/>
        </p:nvSpPr>
        <p:spPr>
          <a:xfrm>
            <a:off x="3386451" y="6134955"/>
            <a:ext cx="683629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CN" sz="1600" dirty="0"/>
              <a:t>Where D is the retrieved documents and M is the receiver model.</a:t>
            </a:r>
          </a:p>
        </p:txBody>
      </p:sp>
    </p:spTree>
    <p:extLst>
      <p:ext uri="{BB962C8B-B14F-4D97-AF65-F5344CB8AC3E}">
        <p14:creationId xmlns:p14="http://schemas.microsoft.com/office/powerpoint/2010/main" val="316881975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29676D6-2E29-4036-29DE-D7D169A216C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57F234-0769-15F0-15C5-9F55627C7B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N" b="1" dirty="0">
                <a:solidFill>
                  <a:srgbClr val="404040"/>
                </a:solidFill>
                <a:latin typeface="DeepSeek-CJK-patch"/>
              </a:rPr>
              <a:t>SOLUTION </a:t>
            </a:r>
            <a:endParaRPr lang="en-CN" dirty="0"/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81CA2739-7424-03CF-FCDA-05D56C9B3EF6}"/>
              </a:ext>
            </a:extLst>
          </p:cNvPr>
          <p:cNvCxnSpPr>
            <a:cxnSpLocks/>
          </p:cNvCxnSpPr>
          <p:nvPr/>
        </p:nvCxnSpPr>
        <p:spPr>
          <a:xfrm>
            <a:off x="931916" y="1469330"/>
            <a:ext cx="10619724" cy="0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3A471BBE-BBCF-61BB-F69C-F1877D05B77E}"/>
              </a:ext>
            </a:extLst>
          </p:cNvPr>
          <p:cNvSpPr txBox="1"/>
          <p:nvPr/>
        </p:nvSpPr>
        <p:spPr>
          <a:xfrm>
            <a:off x="2021747" y="1350628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CN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94F450B8-C5EA-9B01-5B03-0644F4A23472}"/>
              </a:ext>
            </a:extLst>
          </p:cNvPr>
          <p:cNvSpPr/>
          <p:nvPr/>
        </p:nvSpPr>
        <p:spPr>
          <a:xfrm>
            <a:off x="6714849" y="2542638"/>
            <a:ext cx="2486929" cy="221837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 dirty="0"/>
          </a:p>
        </p:txBody>
      </p:sp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DF63A27E-0034-8E1E-283C-CDE73B7C8B07}"/>
              </a:ext>
            </a:extLst>
          </p:cNvPr>
          <p:cNvSpPr/>
          <p:nvPr/>
        </p:nvSpPr>
        <p:spPr>
          <a:xfrm>
            <a:off x="1242735" y="5705256"/>
            <a:ext cx="1927485" cy="638590"/>
          </a:xfrm>
          <a:prstGeom prst="roundRect">
            <a:avLst/>
          </a:prstGeom>
          <a:noFill/>
          <a:ln w="12700">
            <a:solidFill>
              <a:schemeClr val="accent2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N" sz="1600" b="1" dirty="0">
                <a:solidFill>
                  <a:schemeClr val="tx1"/>
                </a:solidFill>
                <a:latin typeface="Apple Braille" pitchFamily="2" charset="0"/>
                <a:cs typeface="Times New Roman" panose="02020603050405020304" pitchFamily="18" charset="0"/>
              </a:rPr>
              <a:t>Algorithm Details</a:t>
            </a:r>
          </a:p>
        </p:txBody>
      </p:sp>
      <p:sp>
        <p:nvSpPr>
          <p:cNvPr id="17" name="Rounded Rectangle 16">
            <a:extLst>
              <a:ext uri="{FF2B5EF4-FFF2-40B4-BE49-F238E27FC236}">
                <a16:creationId xmlns:a16="http://schemas.microsoft.com/office/drawing/2014/main" id="{C6FD6EA3-17E8-53CF-58A9-79AEF31D6ED9}"/>
              </a:ext>
            </a:extLst>
          </p:cNvPr>
          <p:cNvSpPr/>
          <p:nvPr/>
        </p:nvSpPr>
        <p:spPr>
          <a:xfrm>
            <a:off x="931915" y="2037601"/>
            <a:ext cx="2486929" cy="638590"/>
          </a:xfrm>
          <a:prstGeom prst="roundRect">
            <a:avLst/>
          </a:prstGeom>
          <a:noFill/>
          <a:ln w="12700">
            <a:solidFill>
              <a:schemeClr val="accent2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N" sz="1600" b="1" dirty="0">
                <a:solidFill>
                  <a:schemeClr val="tx1"/>
                </a:solidFill>
                <a:latin typeface="Apple Braille" pitchFamily="2" charset="0"/>
                <a:cs typeface="Times New Roman" panose="02020603050405020304" pitchFamily="18" charset="0"/>
              </a:rPr>
              <a:t>Algorithm Illustration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2480481D-2435-442A-B342-3CD03AD44216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6722" t="8699" r="16279" b="71812"/>
          <a:stretch/>
        </p:blipFill>
        <p:spPr>
          <a:xfrm>
            <a:off x="3778487" y="4709533"/>
            <a:ext cx="5707556" cy="2148467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E061936C-7CCE-E73D-7033-B7B2062B71DA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t="1040" b="3885"/>
          <a:stretch>
            <a:fillRect/>
          </a:stretch>
        </p:blipFill>
        <p:spPr>
          <a:xfrm>
            <a:off x="3778487" y="1809390"/>
            <a:ext cx="7554836" cy="25645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364313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D56ED13-C6CB-0F59-4D20-6E852856444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BA8701-BA50-6FE3-7974-330C87977B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N" b="1" dirty="0">
                <a:solidFill>
                  <a:srgbClr val="404040"/>
                </a:solidFill>
                <a:latin typeface="DeepSeek-CJK-patch"/>
              </a:rPr>
              <a:t>RESULTS</a:t>
            </a:r>
            <a:endParaRPr lang="en-CN" dirty="0"/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AA64D8FC-7E1C-AA15-B82A-651BFD1811AA}"/>
              </a:ext>
            </a:extLst>
          </p:cNvPr>
          <p:cNvCxnSpPr>
            <a:cxnSpLocks/>
          </p:cNvCxnSpPr>
          <p:nvPr/>
        </p:nvCxnSpPr>
        <p:spPr>
          <a:xfrm>
            <a:off x="931916" y="1469330"/>
            <a:ext cx="10619724" cy="0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6" name="Picture 5">
            <a:extLst>
              <a:ext uri="{FF2B5EF4-FFF2-40B4-BE49-F238E27FC236}">
                <a16:creationId xmlns:a16="http://schemas.microsoft.com/office/drawing/2014/main" id="{55E02696-2B28-FF77-DEB6-3379888F191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9065" y="2366158"/>
            <a:ext cx="3954910" cy="1952633"/>
          </a:xfrm>
          <a:prstGeom prst="rect">
            <a:avLst/>
          </a:prstGeom>
        </p:spPr>
      </p:pic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6FE6EAB7-4235-E953-6A0C-5E6F71E641F5}"/>
              </a:ext>
            </a:extLst>
          </p:cNvPr>
          <p:cNvSpPr/>
          <p:nvPr/>
        </p:nvSpPr>
        <p:spPr>
          <a:xfrm>
            <a:off x="931915" y="1817511"/>
            <a:ext cx="2402411" cy="347333"/>
          </a:xfrm>
          <a:prstGeom prst="roundRect">
            <a:avLst/>
          </a:prstGeom>
          <a:solidFill>
            <a:schemeClr val="accent2"/>
          </a:solidFill>
          <a:ln w="127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N" sz="1600" b="1" dirty="0">
                <a:solidFill>
                  <a:schemeClr val="bg1"/>
                </a:solidFill>
                <a:latin typeface="Apple Braille" pitchFamily="2" charset="0"/>
                <a:cs typeface="Times New Roman" panose="02020603050405020304" pitchFamily="18" charset="0"/>
              </a:rPr>
              <a:t>Well</a:t>
            </a:r>
            <a:r>
              <a:rPr lang="zh-CN" altLang="en-US" sz="1600" b="1" dirty="0">
                <a:solidFill>
                  <a:schemeClr val="bg1"/>
                </a:solidFill>
                <a:latin typeface="Apple Braille" pitchFamily="2" charset="0"/>
                <a:cs typeface="Times New Roman" panose="02020603050405020304" pitchFamily="18" charset="0"/>
              </a:rPr>
              <a:t> </a:t>
            </a:r>
            <a:r>
              <a:rPr lang="en-US" altLang="zh-CN" sz="1600" b="1" dirty="0">
                <a:solidFill>
                  <a:schemeClr val="bg1"/>
                </a:solidFill>
                <a:latin typeface="Apple Braille" pitchFamily="2" charset="0"/>
                <a:cs typeface="Times New Roman" panose="02020603050405020304" pitchFamily="18" charset="0"/>
              </a:rPr>
              <a:t>human</a:t>
            </a:r>
            <a:r>
              <a:rPr lang="en-CN" sz="1600" b="1" dirty="0">
                <a:solidFill>
                  <a:schemeClr val="bg1"/>
                </a:solidFill>
                <a:latin typeface="Apple Braille" pitchFamily="2" charset="0"/>
                <a:cs typeface="Times New Roman" panose="02020603050405020304" pitchFamily="18" charset="0"/>
              </a:rPr>
              <a:t>-aligned</a:t>
            </a: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000CD900-8A72-CBC1-F7D7-D5D12DC9439B}"/>
              </a:ext>
            </a:extLst>
          </p:cNvPr>
          <p:cNvSpPr/>
          <p:nvPr/>
        </p:nvSpPr>
        <p:spPr>
          <a:xfrm>
            <a:off x="7561998" y="1817511"/>
            <a:ext cx="1726071" cy="322456"/>
          </a:xfrm>
          <a:prstGeom prst="roundRect">
            <a:avLst/>
          </a:prstGeom>
          <a:solidFill>
            <a:schemeClr val="accent2"/>
          </a:solidFill>
          <a:ln w="127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N" sz="1600" b="1" dirty="0">
                <a:solidFill>
                  <a:schemeClr val="bg1"/>
                </a:solidFill>
                <a:latin typeface="Apple Braille" pitchFamily="2" charset="0"/>
                <a:cs typeface="Times New Roman" panose="02020603050405020304" pitchFamily="18" charset="0"/>
              </a:rPr>
              <a:t>Fine-grained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DBA8F386-C368-FCF2-E667-2F90D4E4A98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61998" y="5216018"/>
            <a:ext cx="1993063" cy="1276857"/>
          </a:xfrm>
          <a:prstGeom prst="rect">
            <a:avLst/>
          </a:prstGeom>
        </p:spPr>
      </p:pic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60D0AE5C-D520-4B9C-AB00-982DE67873E7}"/>
              </a:ext>
            </a:extLst>
          </p:cNvPr>
          <p:cNvSpPr/>
          <p:nvPr/>
        </p:nvSpPr>
        <p:spPr>
          <a:xfrm>
            <a:off x="7561998" y="4668852"/>
            <a:ext cx="1284375" cy="347333"/>
          </a:xfrm>
          <a:prstGeom prst="roundRect">
            <a:avLst/>
          </a:prstGeom>
          <a:solidFill>
            <a:schemeClr val="accent2"/>
          </a:solidFill>
          <a:ln w="127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N" sz="1600" b="1" dirty="0">
                <a:solidFill>
                  <a:schemeClr val="bg1"/>
                </a:solidFill>
                <a:latin typeface="Apple Braille" pitchFamily="2" charset="0"/>
                <a:cs typeface="Times New Roman" panose="02020603050405020304" pitchFamily="18" charset="0"/>
              </a:rPr>
              <a:t>Robust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966523E-B608-F547-9C8A-F3E06BF3CCD8}"/>
              </a:ext>
            </a:extLst>
          </p:cNvPr>
          <p:cNvSpPr txBox="1"/>
          <p:nvPr/>
        </p:nvSpPr>
        <p:spPr>
          <a:xfrm>
            <a:off x="1082721" y="3929000"/>
            <a:ext cx="3666449" cy="389791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endParaRPr lang="en-CN" sz="500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D00F749-DF13-00AE-78B3-D31C2C51ACC6}"/>
              </a:ext>
            </a:extLst>
          </p:cNvPr>
          <p:cNvSpPr txBox="1"/>
          <p:nvPr/>
        </p:nvSpPr>
        <p:spPr>
          <a:xfrm>
            <a:off x="10143827" y="4804293"/>
            <a:ext cx="1813317" cy="8698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CN" b="1" dirty="0">
                <a:solidFill>
                  <a:srgbClr val="40404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Also,                </a:t>
            </a:r>
          </a:p>
          <a:p>
            <a:pPr>
              <a:lnSpc>
                <a:spcPct val="150000"/>
              </a:lnSpc>
            </a:pPr>
            <a:r>
              <a:rPr lang="en-CN" b="1" dirty="0">
                <a:solidFill>
                  <a:srgbClr val="40404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and                  !</a:t>
            </a:r>
          </a:p>
        </p:txBody>
      </p:sp>
      <p:sp>
        <p:nvSpPr>
          <p:cNvPr id="14" name="Rounded Rectangle 13">
            <a:extLst>
              <a:ext uri="{FF2B5EF4-FFF2-40B4-BE49-F238E27FC236}">
                <a16:creationId xmlns:a16="http://schemas.microsoft.com/office/drawing/2014/main" id="{16234C87-85DE-8BD4-D4C4-DA7295695866}"/>
              </a:ext>
            </a:extLst>
          </p:cNvPr>
          <p:cNvSpPr/>
          <p:nvPr/>
        </p:nvSpPr>
        <p:spPr>
          <a:xfrm>
            <a:off x="10933999" y="5351691"/>
            <a:ext cx="796107" cy="322456"/>
          </a:xfrm>
          <a:prstGeom prst="roundRect">
            <a:avLst/>
          </a:prstGeom>
          <a:solidFill>
            <a:schemeClr val="accent2"/>
          </a:solidFill>
          <a:ln w="127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N" sz="1600" b="1" dirty="0">
                <a:solidFill>
                  <a:schemeClr val="bg1"/>
                </a:solidFill>
                <a:latin typeface="Apple Braille" pitchFamily="2" charset="0"/>
                <a:cs typeface="Times New Roman" panose="02020603050405020304" pitchFamily="18" charset="0"/>
              </a:rPr>
              <a:t>Free</a:t>
            </a:r>
          </a:p>
        </p:txBody>
      </p:sp>
      <p:sp>
        <p:nvSpPr>
          <p:cNvPr id="15" name="Rounded Rectangle 14">
            <a:extLst>
              <a:ext uri="{FF2B5EF4-FFF2-40B4-BE49-F238E27FC236}">
                <a16:creationId xmlns:a16="http://schemas.microsoft.com/office/drawing/2014/main" id="{066AEF0C-5F9D-C7D5-6BCE-CFEC700DCB9D}"/>
              </a:ext>
            </a:extLst>
          </p:cNvPr>
          <p:cNvSpPr/>
          <p:nvPr/>
        </p:nvSpPr>
        <p:spPr>
          <a:xfrm>
            <a:off x="10933998" y="4884999"/>
            <a:ext cx="796107" cy="319233"/>
          </a:xfrm>
          <a:prstGeom prst="roundRect">
            <a:avLst/>
          </a:prstGeom>
          <a:solidFill>
            <a:schemeClr val="accent2"/>
          </a:solidFill>
          <a:ln w="127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N" sz="1600" b="1" dirty="0">
                <a:solidFill>
                  <a:schemeClr val="bg1"/>
                </a:solidFill>
                <a:latin typeface="Apple Braille" pitchFamily="2" charset="0"/>
                <a:cs typeface="Times New Roman" panose="02020603050405020304" pitchFamily="18" charset="0"/>
              </a:rPr>
              <a:t>Fast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13E7F73A-936B-8531-62B1-0B480A4E4AD2}"/>
              </a:ext>
            </a:extLst>
          </p:cNvPr>
          <p:cNvSpPr txBox="1"/>
          <p:nvPr/>
        </p:nvSpPr>
        <p:spPr>
          <a:xfrm>
            <a:off x="4982425" y="2626971"/>
            <a:ext cx="2227149" cy="626701"/>
          </a:xfrm>
          <a:prstGeom prst="rect">
            <a:avLst/>
          </a:prstGeom>
          <a:noFill/>
          <a:ln w="12700">
            <a:solidFill>
              <a:schemeClr val="accent2"/>
            </a:solidFill>
          </a:ln>
        </p:spPr>
        <p:txBody>
          <a:bodyPr wrap="square" lIns="36000" tIns="36000" rIns="36000" bIns="36000">
            <a:spAutoFit/>
          </a:bodyPr>
          <a:lstStyle/>
          <a:p>
            <a:r>
              <a:rPr lang="en-CN" sz="1200" dirty="0"/>
              <a:t>Align with human evaluation better than other measures</a:t>
            </a:r>
            <a:r>
              <a:rPr lang="en-US" altLang="zh-CN" sz="1200" dirty="0"/>
              <a:t> </a:t>
            </a:r>
            <a:r>
              <a:rPr lang="en-CN" sz="1200" dirty="0"/>
              <a:t>with a large margin (~10%).</a:t>
            </a:r>
          </a:p>
        </p:txBody>
      </p:sp>
      <p:cxnSp>
        <p:nvCxnSpPr>
          <p:cNvPr id="18" name="Curved Connector 17">
            <a:extLst>
              <a:ext uri="{FF2B5EF4-FFF2-40B4-BE49-F238E27FC236}">
                <a16:creationId xmlns:a16="http://schemas.microsoft.com/office/drawing/2014/main" id="{90ED50FD-2162-3603-B1E8-23F82B47F5CC}"/>
              </a:ext>
            </a:extLst>
          </p:cNvPr>
          <p:cNvCxnSpPr>
            <a:cxnSpLocks/>
            <a:stCxn id="17" idx="2"/>
            <a:endCxn id="11" idx="3"/>
          </p:cNvCxnSpPr>
          <p:nvPr/>
        </p:nvCxnSpPr>
        <p:spPr>
          <a:xfrm rot="5400000">
            <a:off x="4987473" y="3015369"/>
            <a:ext cx="870224" cy="1346830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F595E75F-0C88-1FC5-D995-47E5CED7E0CB}"/>
              </a:ext>
            </a:extLst>
          </p:cNvPr>
          <p:cNvSpPr txBox="1"/>
          <p:nvPr/>
        </p:nvSpPr>
        <p:spPr>
          <a:xfrm>
            <a:off x="7561998" y="6528919"/>
            <a:ext cx="4420485" cy="257369"/>
          </a:xfrm>
          <a:prstGeom prst="rect">
            <a:avLst/>
          </a:prstGeom>
          <a:noFill/>
          <a:ln w="12700">
            <a:solidFill>
              <a:schemeClr val="accent2"/>
            </a:solidFill>
          </a:ln>
        </p:spPr>
        <p:txBody>
          <a:bodyPr wrap="square" lIns="36000" tIns="36000" rIns="36000" bIns="36000">
            <a:spAutoFit/>
          </a:bodyPr>
          <a:lstStyle/>
          <a:p>
            <a:r>
              <a:rPr lang="en-US" sz="1200" dirty="0"/>
              <a:t>R</a:t>
            </a:r>
            <a:r>
              <a:rPr lang="en-CN" sz="1200" dirty="0"/>
              <a:t>obust  across dataset and entailment model choice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A920A465-1D23-F041-6087-0A3C19CB2CAF}"/>
              </a:ext>
            </a:extLst>
          </p:cNvPr>
          <p:cNvSpPr txBox="1"/>
          <p:nvPr/>
        </p:nvSpPr>
        <p:spPr>
          <a:xfrm>
            <a:off x="7561998" y="2237474"/>
            <a:ext cx="2924241" cy="257369"/>
          </a:xfrm>
          <a:prstGeom prst="rect">
            <a:avLst/>
          </a:prstGeom>
          <a:noFill/>
          <a:ln w="12700">
            <a:solidFill>
              <a:schemeClr val="accent2"/>
            </a:solidFill>
          </a:ln>
        </p:spPr>
        <p:txBody>
          <a:bodyPr wrap="square" lIns="36000" tIns="36000" rIns="36000" bIns="36000">
            <a:spAutoFit/>
          </a:bodyPr>
          <a:lstStyle/>
          <a:p>
            <a:r>
              <a:rPr lang="en-US" sz="1200" dirty="0"/>
              <a:t>Able to respond in multi</a:t>
            </a:r>
            <a:r>
              <a:rPr lang="en-US" altLang="zh-CN" sz="1200" dirty="0"/>
              <a:t>-</a:t>
            </a:r>
            <a:r>
              <a:rPr lang="en-US" sz="1200" dirty="0"/>
              <a:t>hop RAG</a:t>
            </a:r>
            <a:endParaRPr lang="en-CN" sz="1200" dirty="0"/>
          </a:p>
        </p:txBody>
      </p:sp>
      <p:sp>
        <p:nvSpPr>
          <p:cNvPr id="21" name="Rounded Rectangle 20">
            <a:extLst>
              <a:ext uri="{FF2B5EF4-FFF2-40B4-BE49-F238E27FC236}">
                <a16:creationId xmlns:a16="http://schemas.microsoft.com/office/drawing/2014/main" id="{738C6AE2-63A5-762E-C12C-13179D17AADE}"/>
              </a:ext>
            </a:extLst>
          </p:cNvPr>
          <p:cNvSpPr/>
          <p:nvPr/>
        </p:nvSpPr>
        <p:spPr>
          <a:xfrm>
            <a:off x="931915" y="4629564"/>
            <a:ext cx="2457014" cy="322456"/>
          </a:xfrm>
          <a:prstGeom prst="roundRect">
            <a:avLst/>
          </a:prstGeom>
          <a:solidFill>
            <a:schemeClr val="accent2"/>
          </a:solidFill>
          <a:ln w="127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N" sz="1600" b="1" dirty="0">
                <a:solidFill>
                  <a:schemeClr val="bg1"/>
                </a:solidFill>
                <a:latin typeface="Apple Braille" pitchFamily="2" charset="0"/>
                <a:cs typeface="Times New Roman" panose="02020603050405020304" pitchFamily="18" charset="0"/>
              </a:rPr>
              <a:t>Unlock New Findings</a:t>
            </a:r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D3C10953-58F3-6801-1CE6-94B29A6F64E4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16508" t="61077" r="16828" b="12623"/>
          <a:stretch/>
        </p:blipFill>
        <p:spPr>
          <a:xfrm>
            <a:off x="7466858" y="2542314"/>
            <a:ext cx="3642421" cy="1859632"/>
          </a:xfrm>
          <a:prstGeom prst="rect">
            <a:avLst/>
          </a:prstGeom>
        </p:spPr>
      </p:pic>
      <p:sp>
        <p:nvSpPr>
          <p:cNvPr id="30" name="TextBox 29">
            <a:extLst>
              <a:ext uri="{FF2B5EF4-FFF2-40B4-BE49-F238E27FC236}">
                <a16:creationId xmlns:a16="http://schemas.microsoft.com/office/drawing/2014/main" id="{77D005CF-532B-0A89-DBF2-F2DCB9BE2E3A}"/>
              </a:ext>
            </a:extLst>
          </p:cNvPr>
          <p:cNvSpPr txBox="1"/>
          <p:nvPr/>
        </p:nvSpPr>
        <p:spPr>
          <a:xfrm>
            <a:off x="874436" y="5031962"/>
            <a:ext cx="6098796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latin typeface="NimbusRomNo9L"/>
              </a:rPr>
              <a:t>Through </a:t>
            </a:r>
            <a:r>
              <a:rPr lang="en-US" b="1" i="1" dirty="0">
                <a:latin typeface="NimbusRomNo9L"/>
              </a:rPr>
              <a:t>SePer</a:t>
            </a:r>
            <a:r>
              <a:rPr lang="en-US" dirty="0">
                <a:latin typeface="NimbusRomNo9L"/>
              </a:rPr>
              <a:t>, we can </a:t>
            </a:r>
            <a:r>
              <a:rPr lang="en-US" b="1" dirty="0">
                <a:solidFill>
                  <a:srgbClr val="C00000"/>
                </a:solidFill>
                <a:latin typeface="NimbusRomNo9L"/>
              </a:rPr>
              <a:t>quantitatively</a:t>
            </a:r>
            <a:r>
              <a:rPr lang="en-US" dirty="0">
                <a:latin typeface="NimbusRomNo9L"/>
              </a:rPr>
              <a:t> measure:</a:t>
            </a:r>
          </a:p>
          <a:p>
            <a:endParaRPr lang="en-US" sz="1800" dirty="0">
              <a:effectLst/>
              <a:latin typeface="NimbusRomNo9L"/>
            </a:endParaRPr>
          </a:p>
          <a:p>
            <a:r>
              <a:rPr lang="en-US" sz="1800" dirty="0">
                <a:effectLst/>
                <a:latin typeface="NimbusRomNo9L"/>
              </a:rPr>
              <a:t>Which size’s LLM </a:t>
            </a:r>
            <a:r>
              <a:rPr lang="en-US" dirty="0">
                <a:latin typeface="NimbusRomNo9L"/>
              </a:rPr>
              <a:t>benefit most from retrieval? </a:t>
            </a:r>
          </a:p>
          <a:p>
            <a:r>
              <a:rPr lang="en-US" dirty="0"/>
              <a:t>How does the number of retrieved items matter? </a:t>
            </a:r>
          </a:p>
          <a:p>
            <a:r>
              <a:rPr lang="en-US" dirty="0"/>
              <a:t>How do different prompt compression methods matter?</a:t>
            </a:r>
          </a:p>
          <a:p>
            <a:r>
              <a:rPr lang="en-US" dirty="0"/>
              <a:t>How does the reranking phase affect RAG?</a:t>
            </a:r>
          </a:p>
        </p:txBody>
      </p:sp>
    </p:spTree>
    <p:extLst>
      <p:ext uri="{BB962C8B-B14F-4D97-AF65-F5344CB8AC3E}">
        <p14:creationId xmlns:p14="http://schemas.microsoft.com/office/powerpoint/2010/main" val="222186697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31D94BE-7F33-79DB-F540-330480981EB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DA9E99-FB9C-473A-D9BE-B70109F0F7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N" b="1" dirty="0">
                <a:solidFill>
                  <a:srgbClr val="404040"/>
                </a:solidFill>
                <a:latin typeface="DeepSeek-CJK-patch"/>
              </a:rPr>
              <a:t>RESULTS</a:t>
            </a:r>
            <a:endParaRPr lang="en-CN" dirty="0"/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E89E9D35-0BF6-5830-4F68-E8AB4CD4B670}"/>
              </a:ext>
            </a:extLst>
          </p:cNvPr>
          <p:cNvCxnSpPr>
            <a:cxnSpLocks/>
          </p:cNvCxnSpPr>
          <p:nvPr/>
        </p:nvCxnSpPr>
        <p:spPr>
          <a:xfrm>
            <a:off x="931916" y="1469330"/>
            <a:ext cx="10619724" cy="0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9DB52A85-0F62-D263-797E-22F74502881F}"/>
              </a:ext>
            </a:extLst>
          </p:cNvPr>
          <p:cNvSpPr txBox="1"/>
          <p:nvPr/>
        </p:nvSpPr>
        <p:spPr>
          <a:xfrm>
            <a:off x="826578" y="1636466"/>
            <a:ext cx="54152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N" dirty="0"/>
              <a:t>Benchmarking retrievers and RAG agentic workflows: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58F4CE3-0DC3-915D-A9C6-00C016EA295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1159" y="1992908"/>
            <a:ext cx="7091484" cy="479798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5CEA1328-9523-26C0-4B4A-3B5018A7DB86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b="5550"/>
          <a:stretch>
            <a:fillRect/>
          </a:stretch>
        </p:blipFill>
        <p:spPr>
          <a:xfrm>
            <a:off x="7481717" y="2060020"/>
            <a:ext cx="4479124" cy="44328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390975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7686021-306D-C929-88B0-4DB3FA2C12E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6BD92A-4690-ED8A-B30C-F27EF4ADB4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N" b="1" dirty="0">
                <a:solidFill>
                  <a:srgbClr val="404040"/>
                </a:solidFill>
                <a:latin typeface="DeepSeek-CJK-patch"/>
              </a:rPr>
              <a:t>TAKE AWAY</a:t>
            </a: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38B5208F-35C6-D94C-A9EB-EF2D8939E2D6}"/>
              </a:ext>
            </a:extLst>
          </p:cNvPr>
          <p:cNvCxnSpPr>
            <a:cxnSpLocks/>
          </p:cNvCxnSpPr>
          <p:nvPr/>
        </p:nvCxnSpPr>
        <p:spPr>
          <a:xfrm>
            <a:off x="931916" y="1469330"/>
            <a:ext cx="10619724" cy="0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D7242BFA-FF43-792D-A932-DDC18F69DCA5}"/>
              </a:ext>
            </a:extLst>
          </p:cNvPr>
          <p:cNvSpPr txBox="1"/>
          <p:nvPr/>
        </p:nvSpPr>
        <p:spPr>
          <a:xfrm>
            <a:off x="931915" y="2073440"/>
            <a:ext cx="8933537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i="1" dirty="0">
                <a:solidFill>
                  <a:srgbClr val="404040"/>
                </a:solidFill>
                <a:latin typeface="Times New Roman" panose="02020603050405020304" pitchFamily="18" charset="0"/>
                <a:ea typeface="Helvetica Neue" panose="02000503000000020004" pitchFamily="2" charset="0"/>
                <a:cs typeface="Times New Roman" panose="02020603050405020304" pitchFamily="18" charset="0"/>
              </a:rPr>
              <a:t>SeP</a:t>
            </a:r>
            <a:r>
              <a:rPr lang="en-US" altLang="zh-CN" b="1" i="1" dirty="0">
                <a:solidFill>
                  <a:srgbClr val="404040"/>
                </a:solidFill>
                <a:latin typeface="Times New Roman" panose="02020603050405020304" pitchFamily="18" charset="0"/>
                <a:ea typeface="Helvetica Neue" panose="02000503000000020004" pitchFamily="2" charset="0"/>
                <a:cs typeface="Times New Roman" panose="02020603050405020304" pitchFamily="18" charset="0"/>
              </a:rPr>
              <a:t>er</a:t>
            </a:r>
            <a:r>
              <a:rPr lang="en-US" altLang="zh-CN" dirty="0">
                <a:solidFill>
                  <a:srgbClr val="40404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is a metric to e</a:t>
            </a:r>
            <a:r>
              <a:rPr lang="en-US" dirty="0">
                <a:solidFill>
                  <a:srgbClr val="40404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valuate the effectiveness/efficiency of modules in Agent/RAG in an </a:t>
            </a:r>
            <a:r>
              <a:rPr lang="en-US" b="1" dirty="0">
                <a:solidFill>
                  <a:srgbClr val="40404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automatic</a:t>
            </a:r>
            <a:r>
              <a:rPr lang="en-US" dirty="0">
                <a:solidFill>
                  <a:srgbClr val="40404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, </a:t>
            </a:r>
            <a:r>
              <a:rPr lang="en-US" b="1" dirty="0">
                <a:solidFill>
                  <a:srgbClr val="40404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convenient</a:t>
            </a:r>
            <a:r>
              <a:rPr lang="en-US" dirty="0">
                <a:solidFill>
                  <a:srgbClr val="40404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, and </a:t>
            </a:r>
            <a:r>
              <a:rPr lang="en-US" b="1" dirty="0">
                <a:solidFill>
                  <a:srgbClr val="40404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accurate </a:t>
            </a:r>
            <a:r>
              <a:rPr lang="en-US" dirty="0">
                <a:solidFill>
                  <a:srgbClr val="40404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way.</a:t>
            </a:r>
            <a:endParaRPr lang="en-CN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C6EF57C-9729-32C8-E2D1-603EF7E76972}"/>
              </a:ext>
            </a:extLst>
          </p:cNvPr>
          <p:cNvSpPr txBox="1"/>
          <p:nvPr/>
        </p:nvSpPr>
        <p:spPr>
          <a:xfrm>
            <a:off x="931915" y="3429000"/>
            <a:ext cx="15337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</a:t>
            </a:r>
            <a:r>
              <a:rPr lang="en-CN" dirty="0"/>
              <a:t>roject page: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02A46AB-E15C-9041-8329-1C47C4A73C4E}"/>
              </a:ext>
            </a:extLst>
          </p:cNvPr>
          <p:cNvSpPr txBox="1"/>
          <p:nvPr/>
        </p:nvSpPr>
        <p:spPr>
          <a:xfrm>
            <a:off x="2596393" y="3429000"/>
            <a:ext cx="609879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CN" dirty="0">
                <a:hlinkClick r:id="rId2"/>
              </a:rPr>
              <a:t>https://sepermetric.github.io/</a:t>
            </a:r>
            <a:endParaRPr lang="en-CN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6F81C6FA-D14A-1C41-F794-89CE243E5BC7}"/>
              </a:ext>
            </a:extLst>
          </p:cNvPr>
          <p:cNvSpPr txBox="1">
            <a:spLocks/>
          </p:cNvSpPr>
          <p:nvPr/>
        </p:nvSpPr>
        <p:spPr>
          <a:xfrm>
            <a:off x="4460500" y="4725888"/>
            <a:ext cx="2928453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CN" b="1" dirty="0">
                <a:solidFill>
                  <a:srgbClr val="404040"/>
                </a:solidFill>
                <a:latin typeface="DeepSeek-CJK-patch"/>
              </a:rPr>
              <a:t>Thank You!</a:t>
            </a:r>
          </a:p>
        </p:txBody>
      </p:sp>
      <p:pic>
        <p:nvPicPr>
          <p:cNvPr id="10" name="Picture 9" descr="A qr code with two people&#10;&#10;AI-generated content may be incorrect.">
            <a:extLst>
              <a:ext uri="{FF2B5EF4-FFF2-40B4-BE49-F238E27FC236}">
                <a16:creationId xmlns:a16="http://schemas.microsoft.com/office/drawing/2014/main" id="{30481DA7-18E2-1920-B9C8-528BFD9E074F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20795"/>
          <a:stretch>
            <a:fillRect/>
          </a:stretch>
        </p:blipFill>
        <p:spPr>
          <a:xfrm>
            <a:off x="9325062" y="4373337"/>
            <a:ext cx="2286000" cy="2454423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40D51044-1D7F-EADD-6091-12E6421978AE}"/>
              </a:ext>
            </a:extLst>
          </p:cNvPr>
          <p:cNvSpPr txBox="1"/>
          <p:nvPr/>
        </p:nvSpPr>
        <p:spPr>
          <a:xfrm>
            <a:off x="931915" y="4004005"/>
            <a:ext cx="8354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N" dirty="0"/>
              <a:t>Code</a:t>
            </a:r>
            <a:r>
              <a:rPr lang="en-US" dirty="0"/>
              <a:t>: </a:t>
            </a:r>
            <a:endParaRPr lang="en-CN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E5E428C-90ED-5F88-869C-B33AF74A6BF5}"/>
              </a:ext>
            </a:extLst>
          </p:cNvPr>
          <p:cNvSpPr txBox="1"/>
          <p:nvPr/>
        </p:nvSpPr>
        <p:spPr>
          <a:xfrm>
            <a:off x="2596393" y="4004005"/>
            <a:ext cx="609879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CN" dirty="0">
                <a:hlinkClick r:id="rId4"/>
              </a:rPr>
              <a:t>https://github.com/sepermetric/seper</a:t>
            </a:r>
            <a:endParaRPr lang="en-CN" dirty="0"/>
          </a:p>
        </p:txBody>
      </p:sp>
    </p:spTree>
    <p:extLst>
      <p:ext uri="{BB962C8B-B14F-4D97-AF65-F5344CB8AC3E}">
        <p14:creationId xmlns:p14="http://schemas.microsoft.com/office/powerpoint/2010/main" val="248003840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276</TotalTime>
  <Words>371</Words>
  <Application>Microsoft Macintosh PowerPoint</Application>
  <PresentationFormat>Widescreen</PresentationFormat>
  <Paragraphs>80</Paragraphs>
  <Slides>9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11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21" baseType="lpstr">
      <vt:lpstr>DeepSeek-CJK-patch</vt:lpstr>
      <vt:lpstr>NimbusRomNo9L</vt:lpstr>
      <vt:lpstr>Apple Braille</vt:lpstr>
      <vt:lpstr>Aptos</vt:lpstr>
      <vt:lpstr>Aptos Display</vt:lpstr>
      <vt:lpstr>Arial</vt:lpstr>
      <vt:lpstr>Georgia</vt:lpstr>
      <vt:lpstr>Gill Sans</vt:lpstr>
      <vt:lpstr>Helvetica Neue</vt:lpstr>
      <vt:lpstr>Times New Roman</vt:lpstr>
      <vt:lpstr>Wingdings</vt:lpstr>
      <vt:lpstr>Office Theme</vt:lpstr>
      <vt:lpstr>SePer: Measure Retrieval Utility through Semantic Perplexity Reduction</vt:lpstr>
      <vt:lpstr>RESEARCH PROBLEM</vt:lpstr>
      <vt:lpstr>RESEARCH PROBLEM</vt:lpstr>
      <vt:lpstr>RESEARCH GAP</vt:lpstr>
      <vt:lpstr>SOLUTION </vt:lpstr>
      <vt:lpstr>SOLUTION </vt:lpstr>
      <vt:lpstr>RESULTS</vt:lpstr>
      <vt:lpstr>RESULTS</vt:lpstr>
      <vt:lpstr>TAKE AWAY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Lu DAI</dc:creator>
  <cp:lastModifiedBy>Lu DAI</cp:lastModifiedBy>
  <cp:revision>1</cp:revision>
  <dcterms:created xsi:type="dcterms:W3CDTF">2025-05-21T02:03:17Z</dcterms:created>
  <dcterms:modified xsi:type="dcterms:W3CDTF">2025-05-21T06:39:26Z</dcterms:modified>
</cp:coreProperties>
</file>

<file path=docProps/thumbnail.jpeg>
</file>